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314" r:id="rId3"/>
    <p:sldId id="260" r:id="rId4"/>
    <p:sldId id="263" r:id="rId5"/>
    <p:sldId id="262" r:id="rId6"/>
    <p:sldId id="264" r:id="rId7"/>
    <p:sldId id="265" r:id="rId8"/>
    <p:sldId id="266" r:id="rId9"/>
    <p:sldId id="267" r:id="rId10"/>
    <p:sldId id="307" r:id="rId11"/>
    <p:sldId id="269" r:id="rId12"/>
    <p:sldId id="272" r:id="rId13"/>
    <p:sldId id="271" r:id="rId14"/>
    <p:sldId id="273" r:id="rId15"/>
    <p:sldId id="308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30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310" r:id="rId33"/>
    <p:sldId id="289" r:id="rId34"/>
    <p:sldId id="290" r:id="rId35"/>
    <p:sldId id="291" r:id="rId36"/>
    <p:sldId id="292" r:id="rId37"/>
    <p:sldId id="311" r:id="rId38"/>
    <p:sldId id="293" r:id="rId39"/>
    <p:sldId id="294" r:id="rId40"/>
    <p:sldId id="295" r:id="rId41"/>
    <p:sldId id="296" r:id="rId42"/>
    <p:sldId id="306" r:id="rId43"/>
    <p:sldId id="312" r:id="rId44"/>
    <p:sldId id="297" r:id="rId45"/>
    <p:sldId id="298" r:id="rId46"/>
    <p:sldId id="299" r:id="rId47"/>
    <p:sldId id="300" r:id="rId48"/>
    <p:sldId id="302" r:id="rId49"/>
    <p:sldId id="301" r:id="rId50"/>
    <p:sldId id="303" r:id="rId51"/>
    <p:sldId id="304" r:id="rId52"/>
    <p:sldId id="313" r:id="rId53"/>
    <p:sldId id="305" r:id="rId54"/>
  </p:sldIdLst>
  <p:sldSz cx="9144000" cy="5143500" type="screen16x9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1252" autoAdjust="0"/>
  </p:normalViewPr>
  <p:slideViewPr>
    <p:cSldViewPr>
      <p:cViewPr varScale="1">
        <p:scale>
          <a:sx n="107" d="100"/>
          <a:sy n="107" d="100"/>
        </p:scale>
        <p:origin x="-90" y="-4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B56EF-DAA5-4129-B8A7-7BF6459B3DB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B18CA-DDF2-41E6-ABE7-48BD4A53E3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8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7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27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50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54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03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 = 23000(1-0.15)</a:t>
            </a:r>
            <a:r>
              <a:rPr lang="en-US" baseline="30000" dirty="0" smtClean="0"/>
              <a:t>t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y = 23000(0.85)</a:t>
            </a:r>
            <a:r>
              <a:rPr lang="en-US" baseline="30000" dirty="0" smtClean="0">
                <a:sym typeface="Wingdings" pitchFamily="2" charset="2"/>
              </a:rPr>
              <a:t>t</a:t>
            </a:r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5 years:  y = 23000(0.85)</a:t>
            </a:r>
            <a:r>
              <a:rPr lang="en-US" baseline="30000" dirty="0" smtClean="0">
                <a:sym typeface="Wingdings" pitchFamily="2" charset="2"/>
              </a:rPr>
              <a:t>5</a:t>
            </a:r>
            <a:r>
              <a:rPr lang="en-US" baseline="0" dirty="0" smtClean="0">
                <a:sym typeface="Wingdings" pitchFamily="2" charset="2"/>
              </a:rPr>
              <a:t> = $10205.22</a:t>
            </a:r>
          </a:p>
          <a:p>
            <a:r>
              <a:rPr lang="en-US" baseline="0" dirty="0" smtClean="0">
                <a:sym typeface="Wingdings" pitchFamily="2" charset="2"/>
              </a:rPr>
              <a:t>10 years:  y = 23000(0.85)</a:t>
            </a:r>
            <a:r>
              <a:rPr lang="en-US" baseline="30000" dirty="0" smtClean="0">
                <a:sym typeface="Wingdings" pitchFamily="2" charset="2"/>
              </a:rPr>
              <a:t>10</a:t>
            </a:r>
            <a:r>
              <a:rPr lang="en-US" baseline="0" dirty="0" smtClean="0">
                <a:sym typeface="Wingdings" pitchFamily="2" charset="2"/>
              </a:rPr>
              <a:t> = $4528.11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59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40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40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384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e</a:t>
            </a:r>
            <a:r>
              <a:rPr lang="en-US" baseline="30000" dirty="0" smtClean="0"/>
              <a:t>3</a:t>
            </a:r>
            <a:r>
              <a:rPr lang="en-US" baseline="0" dirty="0" smtClean="0"/>
              <a:t> = 20.085537</a:t>
            </a:r>
          </a:p>
          <a:p>
            <a:r>
              <a:rPr lang="en-US" baseline="0" dirty="0" smtClean="0"/>
              <a:t>e</a:t>
            </a:r>
            <a:r>
              <a:rPr lang="en-US" baseline="30000" dirty="0" smtClean="0"/>
              <a:t>-0.12</a:t>
            </a:r>
            <a:r>
              <a:rPr lang="en-US" baseline="0" dirty="0" smtClean="0"/>
              <a:t> = 0.88692044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98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461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32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88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009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baseline="0" dirty="0" smtClean="0"/>
              <a:t> = 9</a:t>
            </a:r>
          </a:p>
          <a:p>
            <a:r>
              <a:rPr lang="en-US" baseline="0" dirty="0" smtClean="0"/>
              <a:t>8</a:t>
            </a:r>
            <a:r>
              <a:rPr lang="en-US" baseline="30000" dirty="0" smtClean="0"/>
              <a:t>0</a:t>
            </a:r>
            <a:r>
              <a:rPr lang="en-US" baseline="0" dirty="0" smtClean="0"/>
              <a:t> = 1</a:t>
            </a:r>
          </a:p>
          <a:p>
            <a:r>
              <a:rPr lang="en-US" baseline="0" dirty="0" smtClean="0"/>
              <a:t>5</a:t>
            </a:r>
            <a:r>
              <a:rPr lang="en-US" baseline="30000" dirty="0" smtClean="0"/>
              <a:t>-2</a:t>
            </a:r>
            <a:r>
              <a:rPr lang="en-US" baseline="0" dirty="0" smtClean="0"/>
              <a:t> = 1/25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Rewrite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b</a:t>
            </a:r>
            <a:r>
              <a:rPr lang="en-US" baseline="0" dirty="0" smtClean="0"/>
              <a:t> 1 = 0 </a:t>
            </a:r>
            <a:r>
              <a:rPr lang="en-US" baseline="0" dirty="0" smtClean="0">
                <a:sym typeface="Wingdings" pitchFamily="2" charset="2"/>
              </a:rPr>
              <a:t> b</a:t>
            </a:r>
            <a:r>
              <a:rPr lang="en-US" baseline="30000" dirty="0" smtClean="0">
                <a:sym typeface="Wingdings" pitchFamily="2" charset="2"/>
              </a:rPr>
              <a:t>0</a:t>
            </a:r>
            <a:r>
              <a:rPr lang="en-US" baseline="0" dirty="0" smtClean="0">
                <a:sym typeface="Wingdings" pitchFamily="2" charset="2"/>
              </a:rPr>
              <a:t> = 1</a:t>
            </a:r>
          </a:p>
          <a:p>
            <a:r>
              <a:rPr lang="en-US" baseline="0" dirty="0" smtClean="0">
                <a:sym typeface="Wingdings" pitchFamily="2" charset="2"/>
              </a:rPr>
              <a:t>Rewrite </a:t>
            </a:r>
            <a:r>
              <a:rPr lang="en-US" baseline="0" dirty="0" err="1" smtClean="0">
                <a:sym typeface="Wingdings" pitchFamily="2" charset="2"/>
              </a:rPr>
              <a:t>log</a:t>
            </a:r>
            <a:r>
              <a:rPr lang="en-US" baseline="-25000" dirty="0" err="1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b = 1  b</a:t>
            </a:r>
            <a:r>
              <a:rPr lang="en-US" baseline="30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b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Rewrite log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baseline="0" dirty="0" smtClean="0">
                <a:sym typeface="Wingdings" pitchFamily="2" charset="2"/>
              </a:rPr>
              <a:t> 64 = x  4</a:t>
            </a:r>
            <a:r>
              <a:rPr lang="en-US" baseline="30000" dirty="0" smtClean="0">
                <a:sym typeface="Wingdings" pitchFamily="2" charset="2"/>
              </a:rPr>
              <a:t>x</a:t>
            </a:r>
            <a:r>
              <a:rPr lang="en-US" baseline="0" dirty="0" smtClean="0">
                <a:sym typeface="Wingdings" pitchFamily="2" charset="2"/>
              </a:rPr>
              <a:t> = 64  x = 3</a:t>
            </a:r>
          </a:p>
          <a:p>
            <a:r>
              <a:rPr lang="en-US" baseline="0" dirty="0" smtClean="0">
                <a:sym typeface="Wingdings" pitchFamily="2" charset="2"/>
              </a:rPr>
              <a:t>Rewrite log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0.125 = x  2</a:t>
            </a:r>
            <a:r>
              <a:rPr lang="en-US" baseline="30000" dirty="0" smtClean="0">
                <a:sym typeface="Wingdings" pitchFamily="2" charset="2"/>
              </a:rPr>
              <a:t>x</a:t>
            </a:r>
            <a:r>
              <a:rPr lang="en-US" baseline="0" dirty="0" smtClean="0">
                <a:sym typeface="Wingdings" pitchFamily="2" charset="2"/>
              </a:rPr>
              <a:t> = 1/8  x = -3</a:t>
            </a:r>
          </a:p>
          <a:p>
            <a:r>
              <a:rPr lang="en-US" baseline="0" dirty="0" smtClean="0">
                <a:sym typeface="Wingdings" pitchFamily="2" charset="2"/>
              </a:rPr>
              <a:t>Rewrite log</a:t>
            </a:r>
            <a:r>
              <a:rPr lang="en-US" baseline="-25000" dirty="0" smtClean="0">
                <a:sym typeface="Wingdings" pitchFamily="2" charset="2"/>
              </a:rPr>
              <a:t>1/4</a:t>
            </a:r>
            <a:r>
              <a:rPr lang="en-US" baseline="0" dirty="0" smtClean="0">
                <a:sym typeface="Wingdings" pitchFamily="2" charset="2"/>
              </a:rPr>
              <a:t> 256 = x  (¼)</a:t>
            </a:r>
            <a:r>
              <a:rPr lang="en-US" baseline="30000" dirty="0" smtClean="0">
                <a:sym typeface="Wingdings" pitchFamily="2" charset="2"/>
              </a:rPr>
              <a:t>x</a:t>
            </a:r>
            <a:r>
              <a:rPr lang="en-US" baseline="0" dirty="0" smtClean="0">
                <a:sym typeface="Wingdings" pitchFamily="2" charset="2"/>
              </a:rPr>
              <a:t> = 256  4</a:t>
            </a:r>
            <a:r>
              <a:rPr lang="en-US" baseline="30000" dirty="0" smtClean="0">
                <a:sym typeface="Wingdings" pitchFamily="2" charset="2"/>
              </a:rPr>
              <a:t>-x</a:t>
            </a:r>
            <a:r>
              <a:rPr lang="en-US" baseline="0" dirty="0" smtClean="0">
                <a:sym typeface="Wingdings" pitchFamily="2" charset="2"/>
              </a:rPr>
              <a:t> = 256  4</a:t>
            </a:r>
            <a:r>
              <a:rPr lang="en-US" baseline="30000" dirty="0" smtClean="0">
                <a:sym typeface="Wingdings" pitchFamily="2" charset="2"/>
              </a:rPr>
              <a:t>-x</a:t>
            </a:r>
            <a:r>
              <a:rPr lang="en-US" baseline="0" dirty="0" smtClean="0">
                <a:sym typeface="Wingdings" pitchFamily="2" charset="2"/>
              </a:rPr>
              <a:t> = 4</a:t>
            </a:r>
            <a:r>
              <a:rPr lang="en-US" baseline="30000" dirty="0" smtClean="0">
                <a:sym typeface="Wingdings" pitchFamily="2" charset="2"/>
              </a:rPr>
              <a:t>4</a:t>
            </a:r>
            <a:r>
              <a:rPr lang="en-US" baseline="0" dirty="0" smtClean="0">
                <a:sym typeface="Wingdings" pitchFamily="2" charset="2"/>
              </a:rPr>
              <a:t>  -x = 4  x = -4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1.0792</a:t>
            </a:r>
          </a:p>
          <a:p>
            <a:r>
              <a:rPr lang="en-US" dirty="0" smtClean="0"/>
              <a:t>0.6931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876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14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151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</a:t>
            </a:r>
            <a:r>
              <a:rPr lang="en-US" baseline="0" dirty="0" smtClean="0"/>
              <a:t> the points with x and y switched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(1/8, -3)</a:t>
            </a:r>
          </a:p>
          <a:p>
            <a:r>
              <a:rPr lang="en-US" baseline="0" dirty="0" smtClean="0"/>
              <a:t>(1/4, -2)</a:t>
            </a:r>
          </a:p>
          <a:p>
            <a:r>
              <a:rPr lang="en-US" baseline="0" dirty="0" smtClean="0"/>
              <a:t>(1/2, -1)</a:t>
            </a:r>
          </a:p>
          <a:p>
            <a:r>
              <a:rPr lang="en-US" baseline="0" dirty="0" smtClean="0"/>
              <a:t>(1, 0)</a:t>
            </a:r>
          </a:p>
          <a:p>
            <a:r>
              <a:rPr lang="en-US" baseline="0" dirty="0" smtClean="0"/>
              <a:t>(2, 1)</a:t>
            </a:r>
          </a:p>
          <a:p>
            <a:r>
              <a:rPr lang="en-US" baseline="0" dirty="0" smtClean="0"/>
              <a:t>(4, 2)</a:t>
            </a:r>
          </a:p>
          <a:p>
            <a:r>
              <a:rPr lang="en-US" baseline="0" dirty="0" smtClean="0"/>
              <a:t>(8, 3)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598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4721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048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332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5/11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5 - log</a:t>
            </a:r>
            <a:r>
              <a:rPr lang="en-US" baseline="-25000" dirty="0" smtClean="0"/>
              <a:t>9</a:t>
            </a:r>
            <a:r>
              <a:rPr lang="en-US" dirty="0" smtClean="0"/>
              <a:t> 11 </a:t>
            </a:r>
            <a:r>
              <a:rPr lang="en-US" dirty="0" smtClean="0">
                <a:sym typeface="Wingdings" pitchFamily="2" charset="2"/>
              </a:rPr>
              <a:t> 0.732 – 1.091  -0.359</a:t>
            </a:r>
          </a:p>
          <a:p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55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(5</a:t>
            </a:r>
            <a:r>
              <a:rPr lang="en-US" dirty="0" smtClean="0">
                <a:latin typeface="Calibri"/>
              </a:rPr>
              <a:t>·11) </a:t>
            </a:r>
            <a:r>
              <a:rPr lang="en-US" dirty="0" smtClean="0">
                <a:latin typeface="Calibri"/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 + log</a:t>
            </a:r>
            <a:r>
              <a:rPr lang="en-US" baseline="-25000" dirty="0" smtClean="0"/>
              <a:t>9</a:t>
            </a:r>
            <a:r>
              <a:rPr lang="en-US" dirty="0" smtClean="0"/>
              <a:t> 11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0.732 + 1.091  1.823</a:t>
            </a:r>
          </a:p>
          <a:p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25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</a:t>
            </a:r>
            <a:r>
              <a:rPr lang="en-US" baseline="30000" dirty="0" smtClean="0"/>
              <a:t>2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2 </a:t>
            </a:r>
            <a:r>
              <a:rPr lang="en-US" dirty="0" smtClean="0"/>
              <a:t>log</a:t>
            </a:r>
            <a:r>
              <a:rPr lang="en-US" baseline="-25000" dirty="0" smtClean="0"/>
              <a:t>9</a:t>
            </a:r>
            <a:r>
              <a:rPr lang="en-US" dirty="0" smtClean="0"/>
              <a:t> 5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2(0.732)  1.464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log</a:t>
            </a:r>
            <a:r>
              <a:rPr lang="en-US" baseline="-25000" dirty="0" smtClean="0"/>
              <a:t>5</a:t>
            </a:r>
            <a:r>
              <a:rPr lang="en-US" baseline="0" dirty="0" smtClean="0"/>
              <a:t> 2 + </a:t>
            </a:r>
            <a:r>
              <a:rPr lang="en-US" dirty="0" smtClean="0"/>
              <a:t>log</a:t>
            </a:r>
            <a:r>
              <a:rPr lang="en-US" baseline="-25000" dirty="0" smtClean="0"/>
              <a:t>5</a:t>
            </a:r>
            <a:r>
              <a:rPr lang="en-US" baseline="0" dirty="0" smtClean="0"/>
              <a:t> x</a:t>
            </a:r>
            <a:r>
              <a:rPr lang="en-US" baseline="30000" dirty="0" smtClean="0"/>
              <a:t>6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5</a:t>
            </a:r>
            <a:r>
              <a:rPr lang="en-US" baseline="0" dirty="0" smtClean="0"/>
              <a:t> 2 + 6 </a:t>
            </a:r>
            <a:r>
              <a:rPr lang="en-US" dirty="0" smtClean="0"/>
              <a:t>log</a:t>
            </a:r>
            <a:r>
              <a:rPr lang="en-US" baseline="-25000" dirty="0" smtClean="0"/>
              <a:t>5</a:t>
            </a:r>
            <a:r>
              <a:rPr lang="en-US" baseline="0" dirty="0" smtClean="0"/>
              <a:t> x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log</a:t>
            </a:r>
            <a:r>
              <a:rPr lang="en-US" baseline="-25000" dirty="0" smtClean="0"/>
              <a:t>3 </a:t>
            </a:r>
            <a:r>
              <a:rPr lang="en-US" baseline="0" dirty="0" smtClean="0"/>
              <a:t>7</a:t>
            </a:r>
            <a:r>
              <a:rPr lang="en-US" baseline="30000" dirty="0" smtClean="0"/>
              <a:t>2</a:t>
            </a:r>
            <a:r>
              <a:rPr lang="en-US" baseline="0" dirty="0" smtClean="0"/>
              <a:t> - </a:t>
            </a:r>
            <a:r>
              <a:rPr lang="en-US" dirty="0" smtClean="0"/>
              <a:t>log</a:t>
            </a:r>
            <a:r>
              <a:rPr lang="en-US" baseline="-25000" dirty="0" smtClean="0"/>
              <a:t>3 </a:t>
            </a:r>
            <a:r>
              <a:rPr lang="en-US" baseline="0" dirty="0" smtClean="0"/>
              <a:t>x</a:t>
            </a:r>
            <a:r>
              <a:rPr lang="en-US" baseline="30000" dirty="0" smtClean="0"/>
              <a:t>5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/>
              <a:t>log</a:t>
            </a:r>
            <a:r>
              <a:rPr lang="en-US" baseline="-25000" dirty="0" smtClean="0"/>
              <a:t>3 </a:t>
            </a:r>
            <a:r>
              <a:rPr lang="en-US" baseline="0" dirty="0" smtClean="0"/>
              <a:t>(49/x</a:t>
            </a:r>
            <a:r>
              <a:rPr lang="en-US" baseline="30000" dirty="0" smtClean="0"/>
              <a:t>5</a:t>
            </a:r>
            <a:r>
              <a:rPr lang="en-US" baseline="0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log</a:t>
            </a:r>
            <a:r>
              <a:rPr lang="en-US" baseline="-25000" smtClean="0"/>
              <a:t>4</a:t>
            </a:r>
            <a:r>
              <a:rPr lang="en-US" baseline="0" smtClean="0"/>
              <a:t> 8 = (log 8)/(log 4) = 1.5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362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4x</a:t>
            </a:r>
            <a:r>
              <a:rPr lang="en-US" baseline="0" dirty="0" smtClean="0"/>
              <a:t> = 2</a:t>
            </a:r>
            <a:r>
              <a:rPr lang="en-US" baseline="30000" dirty="0" smtClean="0"/>
              <a:t>5(x-1)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4x = 5(x-1)  4x = 5x – 5  -x = -5  x =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</a:t>
            </a:r>
            <a:r>
              <a:rPr lang="en-US" baseline="0" dirty="0" smtClean="0"/>
              <a:t> 4</a:t>
            </a:r>
            <a:r>
              <a:rPr lang="en-US" baseline="30000" dirty="0" smtClean="0"/>
              <a:t>x</a:t>
            </a:r>
            <a:r>
              <a:rPr lang="en-US" baseline="0" dirty="0" smtClean="0"/>
              <a:t> = log 15 </a:t>
            </a:r>
            <a:r>
              <a:rPr lang="en-US" baseline="0" dirty="0" smtClean="0">
                <a:sym typeface="Wingdings" pitchFamily="2" charset="2"/>
              </a:rPr>
              <a:t> x log 4 = log 15  x = log 15 / log 4  x = 1.95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5</a:t>
            </a:r>
            <a:r>
              <a:rPr lang="en-US" baseline="30000" dirty="0" smtClean="0">
                <a:sym typeface="Wingdings" pitchFamily="2" charset="2"/>
              </a:rPr>
              <a:t>x+2</a:t>
            </a:r>
            <a:r>
              <a:rPr lang="en-US" baseline="0" dirty="0" smtClean="0">
                <a:sym typeface="Wingdings" pitchFamily="2" charset="2"/>
              </a:rPr>
              <a:t> = 22  log 5</a:t>
            </a:r>
            <a:r>
              <a:rPr lang="en-US" baseline="30000" dirty="0" smtClean="0">
                <a:sym typeface="Wingdings" pitchFamily="2" charset="2"/>
              </a:rPr>
              <a:t>x+2</a:t>
            </a:r>
            <a:r>
              <a:rPr lang="en-US" baseline="0" dirty="0" smtClean="0">
                <a:sym typeface="Wingdings" pitchFamily="2" charset="2"/>
              </a:rPr>
              <a:t> = log 22  (x+2) log 5 = log 22  x+2 = log 22 / log 5  x = -0.079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5x-1=x+7 </a:t>
            </a:r>
            <a:r>
              <a:rPr lang="en-US" dirty="0" smtClean="0">
                <a:sym typeface="Wingdings" pitchFamily="2" charset="2"/>
              </a:rPr>
              <a:t> 4x = 8  x =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946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4^(log</a:t>
            </a:r>
            <a:r>
              <a:rPr lang="en-US" baseline="-25000" dirty="0" smtClean="0"/>
              <a:t>4</a:t>
            </a:r>
            <a:r>
              <a:rPr lang="en-US" baseline="0" dirty="0" smtClean="0"/>
              <a:t> (x+3)) = 4^2 </a:t>
            </a:r>
            <a:r>
              <a:rPr lang="en-US" baseline="0" dirty="0" smtClean="0">
                <a:sym typeface="Wingdings" pitchFamily="2" charset="2"/>
              </a:rPr>
              <a:t> x+3 = 16  x = 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−3)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⋅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−6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−8=0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−4=0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−4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−4=0,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+1=0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=4, −1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−1 </m:t>
                      </m:r>
                      <m:r>
                        <a:rPr lang="en-US" b="0" i="1" smtClean="0">
                          <a:latin typeface="Cambria Math"/>
                        </a:rPr>
                        <m:t>𝑒𝑥𝑡𝑟𝑎𝑛𝑒𝑜𝑢𝑠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Solution x=4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log_2⁡2𝑥+log_2⁡〖(𝑥−3)〗=3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log_2⁡(2𝑥⋅(𝑥−3))=3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2𝑥(𝑥−3)=2^3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2𝑥^2−6𝑥 −8=0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𝑥^2−3𝑥−4=0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(𝑥−4)(𝑥+1)=0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𝑥−4=0, 𝑥+1=0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𝑥=4, −1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−1 𝑒𝑥𝑡𝑟𝑎𝑛𝑒𝑜𝑢𝑠</a:t>
                </a:r>
                <a:endParaRPr lang="en-US" b="0" dirty="0" smtClean="0"/>
              </a:p>
              <a:p>
                <a:r>
                  <a:rPr lang="en-US" dirty="0" smtClean="0"/>
                  <a:t>Solution x=4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62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25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728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0477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0.0625 = ab</a:t>
            </a:r>
            <a:r>
              <a:rPr lang="en-US" baseline="30000" dirty="0" smtClean="0"/>
              <a:t>-1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0.0625 = a/b  a = 0.0625b</a:t>
            </a:r>
          </a:p>
          <a:p>
            <a:r>
              <a:rPr lang="en-US" baseline="0" dirty="0" smtClean="0">
                <a:sym typeface="Wingdings" pitchFamily="2" charset="2"/>
              </a:rPr>
              <a:t>32 = ab</a:t>
            </a:r>
            <a:r>
              <a:rPr lang="en-US" baseline="30000" dirty="0" smtClean="0">
                <a:sym typeface="Wingdings" pitchFamily="2" charset="2"/>
              </a:rPr>
              <a:t>2</a:t>
            </a:r>
            <a:endParaRPr lang="en-US" baseline="0" dirty="0" smtClean="0">
              <a:sym typeface="Wingdings" pitchFamily="2" charset="2"/>
            </a:endParaRP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Substitute</a:t>
            </a:r>
          </a:p>
          <a:p>
            <a:r>
              <a:rPr lang="en-US" baseline="0" dirty="0" smtClean="0">
                <a:sym typeface="Wingdings" pitchFamily="2" charset="2"/>
              </a:rPr>
              <a:t>32 = (0.0625b)b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 32 = 0.0625b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  512 = b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baseline="0" dirty="0" smtClean="0">
                <a:sym typeface="Wingdings" pitchFamily="2" charset="2"/>
              </a:rPr>
              <a:t>  b = 8</a:t>
            </a:r>
          </a:p>
          <a:p>
            <a:r>
              <a:rPr lang="en-US" baseline="0" dirty="0" smtClean="0">
                <a:sym typeface="Wingdings" pitchFamily="2" charset="2"/>
              </a:rPr>
              <a:t>a = 0.0625b  a = 0.0625(8) = 0.5</a:t>
            </a:r>
          </a:p>
          <a:p>
            <a:r>
              <a:rPr lang="en-US" baseline="0" dirty="0" smtClean="0">
                <a:sym typeface="Wingdings" pitchFamily="2" charset="2"/>
              </a:rPr>
              <a:t>y = 0.5 * 8</a:t>
            </a:r>
            <a:r>
              <a:rPr lang="en-US" baseline="30000" dirty="0" smtClean="0">
                <a:sym typeface="Wingdings" pitchFamily="2" charset="2"/>
              </a:rPr>
              <a:t>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796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6205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 = a3</a:t>
            </a:r>
            <a:r>
              <a:rPr lang="en-US" baseline="30000" dirty="0" smtClean="0"/>
              <a:t>b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a = 8 / 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</a:t>
            </a:r>
          </a:p>
          <a:p>
            <a:r>
              <a:rPr lang="en-US" baseline="0" dirty="0" smtClean="0">
                <a:sym typeface="Wingdings" pitchFamily="2" charset="2"/>
              </a:rPr>
              <a:t>12 = a 9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Substitute</a:t>
            </a:r>
          </a:p>
          <a:p>
            <a:r>
              <a:rPr lang="en-US" baseline="0" dirty="0" smtClean="0">
                <a:sym typeface="Wingdings" pitchFamily="2" charset="2"/>
              </a:rPr>
              <a:t>12 = (8/3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)9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12 = 8 (9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/3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)  12 = 8 (9/3)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12 = 8 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12/8 = 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log 3/2 = log 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log 3/2 = b log 3  b = log 3/2 / log 3  b = 0.369</a:t>
            </a:r>
          </a:p>
          <a:p>
            <a:r>
              <a:rPr lang="en-US" baseline="0" dirty="0" smtClean="0">
                <a:sym typeface="Wingdings" pitchFamily="2" charset="2"/>
              </a:rPr>
              <a:t>a = 8/3</a:t>
            </a:r>
            <a:r>
              <a:rPr lang="en-US" baseline="30000" dirty="0" smtClean="0">
                <a:sym typeface="Wingdings" pitchFamily="2" charset="2"/>
              </a:rPr>
              <a:t>b</a:t>
            </a:r>
            <a:r>
              <a:rPr lang="en-US" baseline="0" dirty="0" smtClean="0">
                <a:sym typeface="Wingdings" pitchFamily="2" charset="2"/>
              </a:rPr>
              <a:t>  a = 8 / 3</a:t>
            </a:r>
            <a:r>
              <a:rPr lang="en-US" baseline="30000" dirty="0" smtClean="0">
                <a:sym typeface="Wingdings" pitchFamily="2" charset="2"/>
              </a:rPr>
              <a:t>0.369</a:t>
            </a:r>
            <a:r>
              <a:rPr lang="en-US" baseline="0" dirty="0" smtClean="0">
                <a:sym typeface="Wingdings" pitchFamily="2" charset="2"/>
              </a:rPr>
              <a:t>  a = 16/3 </a:t>
            </a:r>
          </a:p>
          <a:p>
            <a:r>
              <a:rPr lang="en-US" baseline="0" dirty="0" smtClean="0">
                <a:sym typeface="Wingdings" pitchFamily="2" charset="2"/>
              </a:rPr>
              <a:t>y = 16/3 x</a:t>
            </a:r>
            <a:r>
              <a:rPr lang="en-US" baseline="30000" dirty="0" smtClean="0">
                <a:sym typeface="Wingdings" pitchFamily="2" charset="2"/>
              </a:rPr>
              <a:t>0.369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3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0244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8310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9951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66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65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2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Monthly: 200(1+.04/12)</a:t>
            </a:r>
            <a:r>
              <a:rPr lang="en-US" baseline="30000" dirty="0" smtClean="0"/>
              <a:t>12*2</a:t>
            </a:r>
            <a:r>
              <a:rPr lang="en-US" baseline="0" dirty="0" smtClean="0"/>
              <a:t> = $216.63</a:t>
            </a:r>
          </a:p>
          <a:p>
            <a:r>
              <a:rPr lang="en-US" baseline="0" dirty="0" smtClean="0"/>
              <a:t>Daily: 200(1+.04/365)</a:t>
            </a:r>
            <a:r>
              <a:rPr lang="en-US" baseline="30000" dirty="0" smtClean="0"/>
              <a:t>365*2</a:t>
            </a:r>
            <a:r>
              <a:rPr lang="en-US" baseline="0" dirty="0" smtClean="0"/>
              <a:t> = $216.66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18CA-DDF2-41E6-ABE7-48BD4A53E3E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4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7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2503170"/>
            <a:ext cx="6480048" cy="172593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158609"/>
            <a:ext cx="6480048" cy="131445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7" y="0"/>
            <a:ext cx="3038475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87878"/>
            <a:ext cx="6629400" cy="1369772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64351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25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"/>
          </p:nvPr>
        </p:nvSpPr>
        <p:spPr>
          <a:xfrm>
            <a:off x="0" y="1137685"/>
            <a:ext cx="4497388" cy="364386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137685"/>
            <a:ext cx="4498973" cy="364386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788"/>
            <a:ext cx="9144000" cy="8572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114800"/>
            <a:ext cx="44973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4114800"/>
            <a:ext cx="4498973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1137685"/>
            <a:ext cx="4497388" cy="295632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137685"/>
            <a:ext cx="4498973" cy="295632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740"/>
            <a:ext cx="9144000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4816548"/>
            <a:ext cx="762000" cy="273844"/>
          </a:xfrm>
        </p:spPr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764931"/>
            <a:ext cx="4114800" cy="30861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1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816548"/>
            <a:ext cx="2133600" cy="273844"/>
          </a:xfrm>
        </p:spPr>
        <p:txBody>
          <a:bodyPr/>
          <a:lstStyle/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3564094"/>
            <a:ext cx="9144000" cy="15847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51435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0" y="1200150"/>
            <a:ext cx="91440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816548"/>
            <a:ext cx="2133600" cy="273844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C9EC443-3542-4AFB-BAD9-2D8513D2344D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4816548"/>
            <a:ext cx="2895600" cy="273844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4816548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F5F269-2740-4BC4-A584-2A6D0E968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1%20Quiz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2%20Quiz.ppt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3%20Quiz.ppt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4%20Quiz.ppt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5%20Quiz.ppt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6%20Quiz.pptx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7/Algebra%202%207.7%20Quiz.pptx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Exponential and Logarithmic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6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7.2 Graph Exponential Decay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4114800" cy="37147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Exponential Decay</a:t>
            </a:r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a</a:t>
            </a:r>
            <a:r>
              <a:rPr lang="en-US" dirty="0" err="1" smtClean="0">
                <a:latin typeface="Calibri"/>
              </a:rPr>
              <a:t>·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&gt; 0</a:t>
            </a:r>
          </a:p>
          <a:p>
            <a:pPr lvl="1"/>
            <a:r>
              <a:rPr lang="en-US" dirty="0" smtClean="0"/>
              <a:t>0 &lt; b &lt; 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Follows same rules as growth</a:t>
            </a:r>
          </a:p>
          <a:p>
            <a:pPr lvl="1"/>
            <a:r>
              <a:rPr lang="en-US" dirty="0" smtClean="0"/>
              <a:t>y-intercept = a</a:t>
            </a:r>
          </a:p>
          <a:p>
            <a:pPr lvl="1"/>
            <a:r>
              <a:rPr lang="en-US" dirty="0" smtClean="0"/>
              <a:t>y = k is asymptote</a:t>
            </a:r>
          </a:p>
          <a:p>
            <a:pPr lvl="1"/>
            <a:r>
              <a:rPr lang="en-US" dirty="0" smtClean="0"/>
              <a:t>y = a · 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– h </a:t>
            </a:r>
            <a:r>
              <a:rPr lang="en-US" dirty="0" smtClean="0"/>
              <a:t>+ 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4" name="Group 58"/>
          <p:cNvGrpSpPr/>
          <p:nvPr/>
        </p:nvGrpSpPr>
        <p:grpSpPr>
          <a:xfrm>
            <a:off x="4876800" y="1085850"/>
            <a:ext cx="3886200" cy="3829050"/>
            <a:chOff x="5562600" y="1828800"/>
            <a:chExt cx="3048000" cy="44196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6576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9624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42672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45720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4876800" y="4038600"/>
              <a:ext cx="4419600" cy="0"/>
            </a:xfrm>
            <a:prstGeom prst="line">
              <a:avLst/>
            </a:prstGeom>
            <a:ln w="28575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51816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4864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7912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60960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4008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33528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562600" y="4038600"/>
              <a:ext cx="3048000" cy="0"/>
            </a:xfrm>
            <a:prstGeom prst="line">
              <a:avLst/>
            </a:prstGeom>
            <a:ln w="28575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5562600" y="43433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5562600" y="46481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562600" y="49529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5562600" y="52577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>
              <a:off x="5562600" y="55626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5562600" y="58674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5562600" y="61721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5562600" y="37338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>
              <a:off x="5562600" y="34290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5562600" y="31242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562600" y="28194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5562600" y="25146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5562600" y="22098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5562600" y="19050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Freeform 31"/>
          <p:cNvSpPr/>
          <p:nvPr/>
        </p:nvSpPr>
        <p:spPr>
          <a:xfrm flipH="1">
            <a:off x="6067425" y="1150144"/>
            <a:ext cx="2695575" cy="1814513"/>
          </a:xfrm>
          <a:custGeom>
            <a:avLst/>
            <a:gdLst>
              <a:gd name="connsiteX0" fmla="*/ 0 w 2695575"/>
              <a:gd name="connsiteY0" fmla="*/ 2419350 h 2419350"/>
              <a:gd name="connsiteX1" fmla="*/ 1933575 w 2695575"/>
              <a:gd name="connsiteY1" fmla="*/ 2124075 h 2419350"/>
              <a:gd name="connsiteX2" fmla="*/ 2524125 w 2695575"/>
              <a:gd name="connsiteY2" fmla="*/ 1285875 h 2419350"/>
              <a:gd name="connsiteX3" fmla="*/ 2695575 w 2695575"/>
              <a:gd name="connsiteY3" fmla="*/ 0 h 2419350"/>
              <a:gd name="connsiteX4" fmla="*/ 2695575 w 2695575"/>
              <a:gd name="connsiteY4" fmla="*/ 0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5575" h="2419350">
                <a:moveTo>
                  <a:pt x="0" y="2419350"/>
                </a:moveTo>
                <a:cubicBezTo>
                  <a:pt x="756444" y="2366168"/>
                  <a:pt x="1512888" y="2312987"/>
                  <a:pt x="1933575" y="2124075"/>
                </a:cubicBezTo>
                <a:cubicBezTo>
                  <a:pt x="2354262" y="1935163"/>
                  <a:pt x="2397125" y="1639887"/>
                  <a:pt x="2524125" y="1285875"/>
                </a:cubicBezTo>
                <a:cubicBezTo>
                  <a:pt x="2651125" y="931863"/>
                  <a:pt x="2695575" y="0"/>
                  <a:pt x="2695575" y="0"/>
                </a:cubicBezTo>
                <a:lnTo>
                  <a:pt x="2695575" y="0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181600" y="3257551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y = (½)</a:t>
            </a:r>
            <a:r>
              <a:rPr lang="en-US" sz="4800" baseline="30000" dirty="0" smtClean="0"/>
              <a:t>x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 animBg="1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7.2 </a:t>
            </a:r>
            <a:r>
              <a:rPr lang="en-US" dirty="0"/>
              <a:t>Graph Exponential Decay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4114800" cy="3394472"/>
          </a:xfrm>
        </p:spPr>
        <p:txBody>
          <a:bodyPr/>
          <a:lstStyle/>
          <a:p>
            <a:r>
              <a:rPr lang="en-US" dirty="0" smtClean="0"/>
              <a:t>Graph</a:t>
            </a:r>
          </a:p>
          <a:p>
            <a:r>
              <a:rPr lang="en-US" dirty="0" smtClean="0"/>
              <a:t>y = 2 · (½)</a:t>
            </a:r>
            <a:r>
              <a:rPr lang="en-US" baseline="30000" dirty="0" smtClean="0"/>
              <a:t>x + 3</a:t>
            </a:r>
            <a:r>
              <a:rPr lang="en-US" dirty="0" smtClean="0"/>
              <a:t> – 2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83" y="1204558"/>
            <a:ext cx="3946525" cy="394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7.2 </a:t>
            </a:r>
            <a:r>
              <a:rPr lang="en-US" dirty="0"/>
              <a:t>Graph Exponential Decay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Exponential Decay Model (word problems)</a:t>
            </a:r>
          </a:p>
          <a:p>
            <a:pPr lvl="1"/>
            <a:r>
              <a:rPr lang="en-US" dirty="0" smtClean="0"/>
              <a:t>y = a(1 -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2"/>
            <a:r>
              <a:rPr lang="en-US" dirty="0" smtClean="0"/>
              <a:t>y = current amount</a:t>
            </a:r>
          </a:p>
          <a:p>
            <a:pPr lvl="2"/>
            <a:r>
              <a:rPr lang="en-US" dirty="0" smtClean="0"/>
              <a:t>a = initial amount</a:t>
            </a:r>
          </a:p>
          <a:p>
            <a:pPr lvl="2"/>
            <a:r>
              <a:rPr lang="en-US" dirty="0" smtClean="0"/>
              <a:t>r = decay percent</a:t>
            </a:r>
          </a:p>
          <a:p>
            <a:pPr lvl="2"/>
            <a:r>
              <a:rPr lang="en-US" dirty="0" smtClean="0"/>
              <a:t>t =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7.2 </a:t>
            </a:r>
            <a:r>
              <a:rPr lang="en-US" dirty="0"/>
              <a:t>Graph Exponential Decay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7467600" cy="3943350"/>
          </a:xfrm>
        </p:spPr>
        <p:txBody>
          <a:bodyPr>
            <a:normAutofit/>
          </a:bodyPr>
          <a:lstStyle/>
          <a:p>
            <a:r>
              <a:rPr lang="en-US" dirty="0" smtClean="0"/>
              <a:t>A new car cost $23000.  The value decreases by 15% each year.  Write a model of this decay.  How much will the car be worth in 5 years? 10 years?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489 #1, 3, 5, 7, 11, 15, 17, 19, 27, 31, </a:t>
            </a:r>
            <a:r>
              <a:rPr lang="en-US" dirty="0" smtClean="0"/>
              <a:t>33 + 4 = 15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7.3 Use Functions Involving </a:t>
            </a:r>
            <a:r>
              <a:rPr lang="en-US" i="1" dirty="0" smtClean="0"/>
              <a:t>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math, there are some special numbers like </a:t>
            </a:r>
            <a:r>
              <a:rPr lang="el-GR" dirty="0" smtClean="0"/>
              <a:t>π</a:t>
            </a:r>
            <a:r>
              <a:rPr lang="en-US" dirty="0" smtClean="0"/>
              <a:t> or </a:t>
            </a:r>
            <a:r>
              <a:rPr lang="en-US" i="1" dirty="0" err="1" smtClean="0"/>
              <a:t>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Today we will learn about </a:t>
            </a:r>
            <a:r>
              <a:rPr lang="en-US" i="1" dirty="0" smtClean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i="1" dirty="0" smtClean="0"/>
                  <a:t>e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Called the natural base</a:t>
                </a:r>
              </a:p>
              <a:p>
                <a:pPr lvl="1"/>
                <a:r>
                  <a:rPr lang="en-US" dirty="0" smtClean="0"/>
                  <a:t>Named after Leonard Euler who discovered it</a:t>
                </a:r>
              </a:p>
              <a:p>
                <a:pPr lvl="2"/>
                <a:r>
                  <a:rPr lang="en-US" dirty="0" smtClean="0"/>
                  <a:t>(Pronounced “oil-</a:t>
                </a:r>
                <a:r>
                  <a:rPr lang="en-US" dirty="0" err="1" smtClean="0"/>
                  <a:t>er</a:t>
                </a:r>
                <a:r>
                  <a:rPr lang="en-US" dirty="0" smtClean="0"/>
                  <a:t>”)</a:t>
                </a:r>
              </a:p>
              <a:p>
                <a:pPr lvl="1"/>
                <a:r>
                  <a:rPr lang="en-US" dirty="0" smtClean="0"/>
                  <a:t>Found by putting really big numbers into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= 2.718281828459…</a:t>
                </a:r>
              </a:p>
              <a:p>
                <a:pPr lvl="1"/>
                <a:r>
                  <a:rPr lang="en-US" dirty="0" smtClean="0"/>
                  <a:t>Irrational number like </a:t>
                </a:r>
                <a:r>
                  <a:rPr lang="el-GR" dirty="0" smtClean="0"/>
                  <a:t>π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t="-1752" r="-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 numCol="1"/>
              <a:lstStyle/>
              <a:p>
                <a:r>
                  <a:rPr lang="en-US" dirty="0" smtClean="0"/>
                  <a:t>Simplifying natural base expressions</a:t>
                </a:r>
              </a:p>
              <a:p>
                <a:pPr lvl="1"/>
                <a:r>
                  <a:rPr lang="en-US" dirty="0" smtClean="0"/>
                  <a:t>Just treat </a:t>
                </a:r>
                <a:r>
                  <a:rPr lang="en-US" i="1" dirty="0" smtClean="0"/>
                  <a:t>e</a:t>
                </a:r>
                <a:r>
                  <a:rPr lang="en-US" dirty="0" smtClean="0"/>
                  <a:t> like a regular variable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24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 rotWithShape="1">
                <a:blip r:embed="rId3"/>
                <a:stretch>
                  <a:fillRect t="-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−5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4"/>
                <a:stretch>
                  <a:fillRect l="-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the natural base expressions using your calculator</a:t>
            </a:r>
          </a:p>
          <a:p>
            <a:endParaRPr lang="en-US" dirty="0" smtClean="0"/>
          </a:p>
          <a:p>
            <a:r>
              <a:rPr lang="en-US" i="1" dirty="0" smtClean="0"/>
              <a:t>e</a:t>
            </a:r>
            <a:r>
              <a:rPr lang="en-US" baseline="30000" dirty="0" smtClean="0"/>
              <a:t>3</a:t>
            </a:r>
          </a:p>
          <a:p>
            <a:endParaRPr lang="en-US" i="1" baseline="30000" dirty="0" smtClean="0"/>
          </a:p>
          <a:p>
            <a:endParaRPr lang="en-US" i="1" baseline="30000" dirty="0" smtClean="0"/>
          </a:p>
          <a:p>
            <a:r>
              <a:rPr lang="en-US" i="1" dirty="0" smtClean="0"/>
              <a:t>e</a:t>
            </a:r>
            <a:r>
              <a:rPr lang="en-US" baseline="30000" dirty="0" smtClean="0"/>
              <a:t>-0.12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To graph make a table of values</a:t>
            </a:r>
          </a:p>
          <a:p>
            <a:r>
              <a:rPr lang="en-US" dirty="0" smtClean="0"/>
              <a:t>f(x) = </a:t>
            </a:r>
            <a:r>
              <a:rPr lang="en-US" dirty="0" err="1" smtClean="0"/>
              <a:t>a·e</a:t>
            </a:r>
            <a:r>
              <a:rPr lang="en-US" baseline="30000" dirty="0" err="1" smtClean="0"/>
              <a:t>rx</a:t>
            </a:r>
            <a:endParaRPr lang="en-US" dirty="0" smtClean="0"/>
          </a:p>
          <a:p>
            <a:pPr lvl="1"/>
            <a:r>
              <a:rPr lang="en-US" dirty="0" smtClean="0"/>
              <a:t>a &gt; 0</a:t>
            </a:r>
          </a:p>
          <a:p>
            <a:pPr lvl="1"/>
            <a:r>
              <a:rPr lang="en-US" dirty="0" smtClean="0"/>
              <a:t>If r &gt; 0 </a:t>
            </a:r>
            <a:r>
              <a:rPr lang="en-US" dirty="0" smtClean="0">
                <a:sym typeface="Wingdings" pitchFamily="2" charset="2"/>
              </a:rPr>
              <a:t> growth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r &lt; 0  decay</a:t>
            </a:r>
          </a:p>
          <a:p>
            <a:r>
              <a:rPr lang="en-US" dirty="0" smtClean="0">
                <a:sym typeface="Wingdings" pitchFamily="2" charset="2"/>
              </a:rPr>
              <a:t>Graph y = 2e</a:t>
            </a:r>
            <a:r>
              <a:rPr lang="en-US" baseline="30000" dirty="0" smtClean="0">
                <a:sym typeface="Wingdings" pitchFamily="2" charset="2"/>
              </a:rPr>
              <a:t>0.5x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83" y="1204558"/>
            <a:ext cx="3946525" cy="394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Compound Interest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𝑛𝑡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A = current amount</a:t>
                </a:r>
              </a:p>
              <a:p>
                <a:pPr lvl="2"/>
                <a:r>
                  <a:rPr lang="en-US" dirty="0" smtClean="0"/>
                  <a:t>P = principle (initial amount)</a:t>
                </a:r>
              </a:p>
              <a:p>
                <a:pPr lvl="2"/>
                <a:r>
                  <a:rPr lang="en-US" dirty="0" smtClean="0"/>
                  <a:t>r = percentage rate</a:t>
                </a:r>
              </a:p>
              <a:p>
                <a:pPr lvl="2"/>
                <a:r>
                  <a:rPr lang="en-US" dirty="0" smtClean="0"/>
                  <a:t>n = number of times compounded per year</a:t>
                </a:r>
              </a:p>
              <a:p>
                <a:pPr lvl="2"/>
                <a:r>
                  <a:rPr lang="en-US" dirty="0" smtClean="0"/>
                  <a:t>t = time in years</a:t>
                </a:r>
              </a:p>
              <a:p>
                <a:r>
                  <a:rPr lang="en-US" dirty="0" smtClean="0"/>
                  <a:t>Compounded continuously</a:t>
                </a:r>
              </a:p>
              <a:p>
                <a:pPr lvl="1"/>
                <a:r>
                  <a:rPr lang="en-US" dirty="0" smtClean="0"/>
                  <a:t>A = Pe</a:t>
                </a:r>
                <a:r>
                  <a:rPr lang="en-US" baseline="30000" dirty="0" smtClean="0"/>
                  <a:t>rt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7467600" cy="4876800"/>
              </a:xfrm>
              <a:blipFill rotWithShape="1">
                <a:blip r:embed="rId3"/>
                <a:stretch>
                  <a:fillRect l="-408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Functions Involving </a:t>
            </a:r>
            <a:r>
              <a:rPr lang="en-US" i="1" dirty="0"/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495 #</a:t>
            </a:r>
            <a:r>
              <a:rPr lang="en-US" dirty="0" smtClean="0"/>
              <a:t>1-49 </a:t>
            </a:r>
            <a:r>
              <a:rPr lang="en-US" dirty="0"/>
              <a:t>every other odd, </a:t>
            </a:r>
            <a:r>
              <a:rPr lang="en-US" dirty="0" smtClean="0"/>
              <a:t>55, 57</a:t>
            </a:r>
            <a:r>
              <a:rPr lang="en-US" dirty="0"/>
              <a:t>, </a:t>
            </a:r>
            <a:r>
              <a:rPr lang="en-US" dirty="0" smtClean="0"/>
              <a:t>61 + 4 = 20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7.4 Evaluate Logarithms and Graph Logarithmic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Definition of Logarithm with Base b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400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 ⇔  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r>
                      <a:rPr lang="en-US" sz="4400" b="0" i="1" smtClean="0">
                        <a:latin typeface="Cambria Math"/>
                      </a:rPr>
                      <m:t>𝑦</m:t>
                    </m:r>
                  </m:oMath>
                </a14:m>
                <a:endParaRPr lang="en-US" sz="440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Read as “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log base b of y</a:t>
                </a:r>
                <a:r>
                  <a:rPr lang="en-US" dirty="0" smtClean="0"/>
                  <a:t> equals x”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Rewriting logarithmic equations</a:t>
                </a:r>
              </a:p>
              <a:p>
                <a:r>
                  <a:rPr lang="en-US" dirty="0" smtClean="0"/>
                  <a:t>log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 9 = 2 </a:t>
                </a:r>
                <a:r>
                  <a:rPr lang="en-US" dirty="0" smtClean="0">
                    <a:sym typeface="Wingdings" pitchFamily="2" charset="2"/>
                  </a:rPr>
                  <a:t>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log</a:t>
                </a:r>
                <a:r>
                  <a:rPr lang="en-US" baseline="-25000" dirty="0" smtClean="0">
                    <a:sym typeface="Wingdings" pitchFamily="2" charset="2"/>
                  </a:rPr>
                  <a:t>8</a:t>
                </a:r>
                <a:r>
                  <a:rPr lang="en-US" dirty="0" smtClean="0">
                    <a:sym typeface="Wingdings" pitchFamily="2" charset="2"/>
                  </a:rPr>
                  <a:t> 1 = 0 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log</a:t>
                </a:r>
                <a:r>
                  <a:rPr lang="en-US" baseline="-25000" dirty="0" smtClean="0">
                    <a:sym typeface="Wingdings" pitchFamily="2" charset="2"/>
                  </a:rPr>
                  <a:t>5</a:t>
                </a:r>
                <a:r>
                  <a:rPr lang="en-US" dirty="0" smtClean="0">
                    <a:sym typeface="Wingdings" pitchFamily="2" charset="2"/>
                  </a:rPr>
                  <a:t>(1 / 25) = -2 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7467600" cy="5257800"/>
              </a:xfrm>
              <a:blipFill rotWithShape="1">
                <a:blip r:embed="rId3"/>
                <a:stretch>
                  <a:fillRect l="-408" t="-1508" b="-2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Special Logs</a:t>
            </a:r>
          </a:p>
          <a:p>
            <a:pPr lvl="1"/>
            <a:r>
              <a:rPr lang="en-US" dirty="0" err="1" smtClean="0"/>
              <a:t>log</a:t>
            </a:r>
            <a:r>
              <a:rPr lang="en-US" baseline="-25000" dirty="0" err="1" smtClean="0"/>
              <a:t>b</a:t>
            </a:r>
            <a:r>
              <a:rPr lang="en-US" dirty="0" smtClean="0"/>
              <a:t> 1 = 0</a:t>
            </a:r>
          </a:p>
          <a:p>
            <a:pPr lvl="1"/>
            <a:r>
              <a:rPr lang="en-US" dirty="0" err="1" smtClean="0"/>
              <a:t>log</a:t>
            </a:r>
            <a:r>
              <a:rPr lang="en-US" baseline="-25000" dirty="0" err="1" smtClean="0"/>
              <a:t>b</a:t>
            </a:r>
            <a:r>
              <a:rPr lang="en-US" dirty="0" smtClean="0"/>
              <a:t> b = 1</a:t>
            </a:r>
          </a:p>
          <a:p>
            <a:r>
              <a:rPr lang="en-US" dirty="0" smtClean="0"/>
              <a:t>Evaluate</a:t>
            </a:r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4</a:t>
            </a:r>
            <a:r>
              <a:rPr lang="en-US" dirty="0" smtClean="0"/>
              <a:t> 64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dirty="0" smtClean="0"/>
              <a:t> 0.125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1/4</a:t>
            </a:r>
            <a:r>
              <a:rPr lang="en-US" dirty="0" smtClean="0"/>
              <a:t> 256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a calculator</a:t>
            </a:r>
          </a:p>
          <a:p>
            <a:r>
              <a:rPr lang="en-US" dirty="0" smtClean="0"/>
              <a:t>Common Log (base 10)</a:t>
            </a:r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10</a:t>
            </a:r>
            <a:r>
              <a:rPr lang="en-US" dirty="0" smtClean="0"/>
              <a:t> x = log x</a:t>
            </a:r>
          </a:p>
          <a:p>
            <a:pPr lvl="1"/>
            <a:r>
              <a:rPr lang="en-US" dirty="0" smtClean="0"/>
              <a:t>Find log 12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Natural Log (base </a:t>
            </a:r>
            <a:r>
              <a:rPr lang="en-US" i="1" dirty="0" smtClean="0"/>
              <a:t>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log</a:t>
            </a:r>
            <a:r>
              <a:rPr lang="en-US" i="1" baseline="-25000" dirty="0" smtClean="0"/>
              <a:t>e</a:t>
            </a:r>
            <a:r>
              <a:rPr lang="en-US" baseline="-25000" dirty="0" smtClean="0"/>
              <a:t> </a:t>
            </a:r>
            <a:r>
              <a:rPr lang="en-US" dirty="0" smtClean="0"/>
              <a:t>x = </a:t>
            </a:r>
            <a:r>
              <a:rPr lang="en-US" dirty="0" err="1" smtClean="0"/>
              <a:t>ln</a:t>
            </a:r>
            <a:r>
              <a:rPr lang="en-US" dirty="0" smtClean="0"/>
              <a:t> x</a:t>
            </a:r>
          </a:p>
          <a:p>
            <a:pPr lvl="1"/>
            <a:r>
              <a:rPr lang="en-US" dirty="0" smtClean="0"/>
              <a:t>Find </a:t>
            </a:r>
            <a:r>
              <a:rPr lang="en-US" dirty="0" err="1" smtClean="0"/>
              <a:t>ln</a:t>
            </a:r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When the bases are the same, the base and the log cancel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e>
                        </m:func>
                      </m:sup>
                    </m:sSup>
                    <m:r>
                      <a:rPr lang="en-US" b="0" i="1" smtClean="0">
                        <a:latin typeface="Cambria Math"/>
                      </a:rPr>
                      <m:t>=7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81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e>
                    </m:func>
                  </m:oMath>
                </a14:m>
                <a:endParaRPr lang="en-US" b="0" dirty="0" smtClean="0"/>
              </a:p>
              <a:p>
                <a:r>
                  <a:rPr lang="en-US" b="0" dirty="0" smtClean="0"/>
                  <a:t>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e>
                    </m:func>
                  </m:oMath>
                </a14:m>
                <a:endParaRPr lang="en-US" b="0" dirty="0" smtClean="0"/>
              </a:p>
              <a:p>
                <a:r>
                  <a:rPr lang="en-US" b="0" dirty="0" smtClean="0"/>
                  <a:t>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=4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t="-1752" r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Finding Inverses of Logs</a:t>
            </a:r>
          </a:p>
          <a:p>
            <a:r>
              <a:rPr lang="en-US" dirty="0" smtClean="0"/>
              <a:t>y = log</a:t>
            </a:r>
            <a:r>
              <a:rPr lang="en-US" baseline="-25000" dirty="0" smtClean="0"/>
              <a:t>8</a:t>
            </a:r>
            <a:r>
              <a:rPr lang="en-US" dirty="0" smtClean="0"/>
              <a:t> x</a:t>
            </a:r>
          </a:p>
          <a:p>
            <a:r>
              <a:rPr lang="en-US" dirty="0" smtClean="0"/>
              <a:t>x = log</a:t>
            </a:r>
            <a:r>
              <a:rPr lang="en-US" baseline="-25000" dirty="0" smtClean="0"/>
              <a:t>8</a:t>
            </a:r>
            <a:r>
              <a:rPr lang="en-US" dirty="0" smtClean="0"/>
              <a:t> y   		Switch x and y</a:t>
            </a:r>
          </a:p>
          <a:p>
            <a:r>
              <a:rPr lang="en-US" dirty="0" smtClean="0"/>
              <a:t>y = 8</a:t>
            </a:r>
            <a:r>
              <a:rPr lang="en-US" baseline="30000" dirty="0" smtClean="0"/>
              <a:t>x</a:t>
            </a:r>
            <a:r>
              <a:rPr lang="en-US" dirty="0" smtClean="0"/>
              <a:t>		Rewrite to solve for y</a:t>
            </a:r>
          </a:p>
          <a:p>
            <a:endParaRPr lang="en-US" dirty="0" smtClean="0"/>
          </a:p>
          <a:p>
            <a:r>
              <a:rPr lang="en-US" dirty="0" smtClean="0"/>
              <a:t>To graph logs</a:t>
            </a:r>
          </a:p>
          <a:p>
            <a:pPr lvl="1"/>
            <a:r>
              <a:rPr lang="en-US" dirty="0" smtClean="0"/>
              <a:t>Find the inverse</a:t>
            </a:r>
          </a:p>
          <a:p>
            <a:pPr lvl="1"/>
            <a:r>
              <a:rPr lang="en-US" dirty="0" smtClean="0"/>
              <a:t>Make a table of values for the inverse</a:t>
            </a:r>
          </a:p>
          <a:p>
            <a:pPr lvl="1"/>
            <a:r>
              <a:rPr lang="en-US" dirty="0" smtClean="0"/>
              <a:t>Graph the log by switching the x and y coordinates of the inverse.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Properties of graphs of logs</a:t>
            </a:r>
          </a:p>
          <a:p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b</a:t>
            </a:r>
            <a:r>
              <a:rPr lang="en-US" dirty="0" smtClean="0"/>
              <a:t> (x – h) + k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x = h is vert. asymptote</a:t>
            </a:r>
          </a:p>
          <a:p>
            <a:pPr lvl="1"/>
            <a:r>
              <a:rPr lang="en-US" dirty="0" smtClean="0"/>
              <a:t>Domain is x &gt; h</a:t>
            </a:r>
          </a:p>
          <a:p>
            <a:pPr lvl="1"/>
            <a:r>
              <a:rPr lang="en-US" dirty="0" smtClean="0"/>
              <a:t>Range is all real numbers</a:t>
            </a:r>
          </a:p>
          <a:p>
            <a:pPr lvl="1"/>
            <a:r>
              <a:rPr lang="en-US" dirty="0" smtClean="0"/>
              <a:t>If b &gt; 1, graph rises</a:t>
            </a:r>
          </a:p>
          <a:p>
            <a:pPr lvl="1"/>
            <a:r>
              <a:rPr lang="en-US" dirty="0" smtClean="0"/>
              <a:t>If 0 &lt; b &lt; 1, graph falls</a:t>
            </a:r>
            <a:endParaRPr lang="en-US" dirty="0"/>
          </a:p>
        </p:txBody>
      </p:sp>
      <p:pic>
        <p:nvPicPr>
          <p:cNvPr id="35" name="Picture 34" descr="Logarithmic graph.png"/>
          <p:cNvPicPr>
            <a:picLocks noChangeAspect="1"/>
          </p:cNvPicPr>
          <p:nvPr/>
        </p:nvPicPr>
        <p:blipFill>
          <a:blip r:embed="rId3" cstate="print"/>
          <a:srcRect t="7692"/>
          <a:stretch>
            <a:fillRect/>
          </a:stretch>
        </p:blipFill>
        <p:spPr>
          <a:xfrm>
            <a:off x="4724400" y="1771650"/>
            <a:ext cx="3962400" cy="27432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Exponential Function</a:t>
            </a:r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Base (b) is a positive number other than 1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4" name="Group 58"/>
          <p:cNvGrpSpPr/>
          <p:nvPr/>
        </p:nvGrpSpPr>
        <p:grpSpPr>
          <a:xfrm>
            <a:off x="4876800" y="1085850"/>
            <a:ext cx="3886200" cy="3829050"/>
            <a:chOff x="5562600" y="1828800"/>
            <a:chExt cx="3048000" cy="44196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6576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9624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42672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45720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4876800" y="4038600"/>
              <a:ext cx="4419600" cy="0"/>
            </a:xfrm>
            <a:prstGeom prst="line">
              <a:avLst/>
            </a:prstGeom>
            <a:ln w="28575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51816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4864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7912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60960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4008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3352800" y="4038600"/>
              <a:ext cx="44196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562600" y="4038600"/>
              <a:ext cx="3048000" cy="0"/>
            </a:xfrm>
            <a:prstGeom prst="line">
              <a:avLst/>
            </a:prstGeom>
            <a:ln w="28575">
              <a:solidFill>
                <a:srgbClr val="00B0F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5562600" y="43433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5562600" y="46481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562600" y="49529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5562600" y="52577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>
              <a:off x="5562600" y="55626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5562600" y="58674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5562600" y="6172199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5562600" y="37338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>
              <a:off x="5562600" y="3429000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5562600" y="31242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562600" y="28194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5562600" y="25146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5562600" y="22098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5562600" y="1905001"/>
              <a:ext cx="304800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Freeform 31"/>
          <p:cNvSpPr/>
          <p:nvPr/>
        </p:nvSpPr>
        <p:spPr>
          <a:xfrm>
            <a:off x="4876802" y="1150144"/>
            <a:ext cx="2695575" cy="1814513"/>
          </a:xfrm>
          <a:custGeom>
            <a:avLst/>
            <a:gdLst>
              <a:gd name="connsiteX0" fmla="*/ 0 w 2695575"/>
              <a:gd name="connsiteY0" fmla="*/ 2419350 h 2419350"/>
              <a:gd name="connsiteX1" fmla="*/ 1933575 w 2695575"/>
              <a:gd name="connsiteY1" fmla="*/ 2124075 h 2419350"/>
              <a:gd name="connsiteX2" fmla="*/ 2524125 w 2695575"/>
              <a:gd name="connsiteY2" fmla="*/ 1285875 h 2419350"/>
              <a:gd name="connsiteX3" fmla="*/ 2695575 w 2695575"/>
              <a:gd name="connsiteY3" fmla="*/ 0 h 2419350"/>
              <a:gd name="connsiteX4" fmla="*/ 2695575 w 2695575"/>
              <a:gd name="connsiteY4" fmla="*/ 0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5575" h="2419350">
                <a:moveTo>
                  <a:pt x="0" y="2419350"/>
                </a:moveTo>
                <a:cubicBezTo>
                  <a:pt x="756444" y="2366168"/>
                  <a:pt x="1512888" y="2312987"/>
                  <a:pt x="1933575" y="2124075"/>
                </a:cubicBezTo>
                <a:cubicBezTo>
                  <a:pt x="2354262" y="1935163"/>
                  <a:pt x="2397125" y="1639887"/>
                  <a:pt x="2524125" y="1285875"/>
                </a:cubicBezTo>
                <a:cubicBezTo>
                  <a:pt x="2651125" y="931863"/>
                  <a:pt x="2695575" y="0"/>
                  <a:pt x="2695575" y="0"/>
                </a:cubicBezTo>
                <a:lnTo>
                  <a:pt x="2695575" y="0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181600" y="3257551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y = 2</a:t>
            </a:r>
            <a:r>
              <a:rPr lang="en-US" sz="4800" baseline="30000" dirty="0" smtClean="0"/>
              <a:t>x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 animBg="1"/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</a:t>
            </a:r>
          </a:p>
          <a:p>
            <a:pPr lvl="1"/>
            <a:r>
              <a:rPr lang="en-US" dirty="0" smtClean="0"/>
              <a:t>y = log</a:t>
            </a:r>
            <a:r>
              <a:rPr lang="en-US" baseline="-25000" dirty="0" smtClean="0"/>
              <a:t>2</a:t>
            </a:r>
            <a:r>
              <a:rPr lang="en-US" dirty="0" smtClean="0"/>
              <a:t> x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Inverse</a:t>
            </a:r>
          </a:p>
          <a:p>
            <a:pPr lvl="1"/>
            <a:r>
              <a:rPr lang="en-US" dirty="0" smtClean="0"/>
              <a:t>x = log</a:t>
            </a:r>
            <a:r>
              <a:rPr lang="en-US" baseline="-25000" dirty="0" smtClean="0"/>
              <a:t>2</a:t>
            </a:r>
            <a:r>
              <a:rPr lang="en-US" dirty="0" smtClean="0"/>
              <a:t> y</a:t>
            </a:r>
          </a:p>
          <a:p>
            <a:pPr lvl="1"/>
            <a:r>
              <a:rPr lang="en-US" dirty="0" smtClean="0"/>
              <a:t>y = 2</a:t>
            </a:r>
            <a:r>
              <a:rPr lang="en-US" baseline="30000" dirty="0" smtClean="0"/>
              <a:t>x</a:t>
            </a:r>
            <a:endParaRPr lang="en-US" dirty="0" smtClean="0"/>
          </a:p>
          <a:p>
            <a:pPr lvl="1"/>
            <a:endParaRPr lang="en-US" dirty="0" smtClean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2895600" y="2628900"/>
          <a:ext cx="16002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0"/>
                <a:gridCol w="8001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-3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1/8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¼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½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83" y="1204558"/>
            <a:ext cx="3946525" cy="394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7.4 Evaluate Logarithms and Graph Logarithmic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503 #3, 5-49 every other odd, 59, 61</a:t>
            </a:r>
            <a:r>
              <a:rPr lang="en-US" dirty="0" smtClean="0"/>
              <a:t> + 5 = 20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7.5 Apply Properties of Logarithms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Product Property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𝑢𝑣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func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Quotient Property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den>
                        </m:f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func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Power Property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7.5 Apply Properties of Logarithms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Use log</a:t>
                </a:r>
                <a:r>
                  <a:rPr lang="en-US" baseline="-25000" dirty="0" smtClean="0"/>
                  <a:t>9</a:t>
                </a:r>
                <a:r>
                  <a:rPr lang="en-US" dirty="0" smtClean="0"/>
                  <a:t> 5 = 0.732 and log</a:t>
                </a:r>
                <a:r>
                  <a:rPr lang="en-US" baseline="-25000" dirty="0" smtClean="0"/>
                  <a:t>9</a:t>
                </a:r>
                <a:r>
                  <a:rPr lang="en-US" dirty="0" smtClean="0"/>
                  <a:t> 11 = 1.091 to find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9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11</m:t>
                            </m:r>
                          </m:den>
                        </m:f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log</a:t>
                </a:r>
                <a:r>
                  <a:rPr lang="en-US" baseline="-25000" dirty="0" smtClean="0"/>
                  <a:t>9</a:t>
                </a:r>
                <a:r>
                  <a:rPr lang="en-US" dirty="0" smtClean="0"/>
                  <a:t> 55</a:t>
                </a:r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log</a:t>
                </a:r>
                <a:r>
                  <a:rPr lang="en-US" baseline="-25000" dirty="0" smtClean="0"/>
                  <a:t>9</a:t>
                </a:r>
                <a:r>
                  <a:rPr lang="en-US" dirty="0" smtClean="0"/>
                  <a:t> 25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7.5 Apply Properties of Logarithms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200150"/>
            <a:ext cx="4114800" cy="3394472"/>
          </a:xfrm>
        </p:spPr>
        <p:txBody>
          <a:bodyPr/>
          <a:lstStyle/>
          <a:p>
            <a:r>
              <a:rPr lang="en-US" dirty="0" smtClean="0"/>
              <a:t>Expand: log</a:t>
            </a:r>
            <a:r>
              <a:rPr lang="en-US" baseline="-25000" dirty="0" smtClean="0"/>
              <a:t>5</a:t>
            </a:r>
            <a:r>
              <a:rPr lang="en-US" dirty="0" smtClean="0"/>
              <a:t> 2x</a:t>
            </a:r>
            <a:r>
              <a:rPr lang="en-US" baseline="30000" dirty="0" smtClean="0"/>
              <a:t>6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114800" y="1200150"/>
            <a:ext cx="5029200" cy="3394472"/>
          </a:xfrm>
        </p:spPr>
        <p:txBody>
          <a:bodyPr/>
          <a:lstStyle/>
          <a:p>
            <a:r>
              <a:rPr lang="en-US" dirty="0"/>
              <a:t>Condense: 2 log</a:t>
            </a:r>
            <a:r>
              <a:rPr lang="en-US" baseline="-25000" dirty="0"/>
              <a:t>3</a:t>
            </a:r>
            <a:r>
              <a:rPr lang="en-US" dirty="0"/>
              <a:t> 7 – 5 log</a:t>
            </a:r>
            <a:r>
              <a:rPr lang="en-US" baseline="-25000" dirty="0"/>
              <a:t>3</a:t>
            </a:r>
            <a:r>
              <a:rPr lang="en-US" dirty="0"/>
              <a:t> x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7.5 Apply Properties of Logarithms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Change-of-Base Formula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Evaluate log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 8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510 #3-31 every other odd, 33-43 odd, 47, 51, 55, 59, 63, 71, </a:t>
                </a:r>
                <a:r>
                  <a:rPr lang="en-US" dirty="0" smtClean="0"/>
                  <a:t>73 + 4 = 25 total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7467600" cy="5105400"/>
              </a:xfrm>
              <a:blipFill rotWithShape="1">
                <a:blip r:embed="rId3"/>
                <a:stretch>
                  <a:fillRect l="-327" t="-2031" r="-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7.6 Solve Exponential and 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Exponential Equations</a:t>
            </a:r>
          </a:p>
          <a:p>
            <a:pPr lvl="1"/>
            <a:r>
              <a:rPr lang="en-US" dirty="0" smtClean="0"/>
              <a:t>Method 1) if the bases are equal, then exponents are equal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4x</a:t>
            </a:r>
            <a:r>
              <a:rPr lang="en-US" dirty="0" smtClean="0"/>
              <a:t> = 32</a:t>
            </a:r>
            <a:r>
              <a:rPr lang="en-US" baseline="30000" dirty="0" smtClean="0"/>
              <a:t>x-1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Solve Exponential and Logarithmic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Solving Exponential Equations</a:t>
            </a:r>
          </a:p>
          <a:p>
            <a:pPr lvl="1"/>
            <a:r>
              <a:rPr lang="en-US" dirty="0" smtClean="0"/>
              <a:t>Method 2) take log of both sides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x</a:t>
            </a:r>
            <a:r>
              <a:rPr lang="en-US" dirty="0" smtClean="0"/>
              <a:t> = 15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20624" lvl="1" indent="-384048">
              <a:buSzPct val="80000"/>
              <a:buFont typeface="Wingdings 2"/>
              <a:buChar char=""/>
            </a:pPr>
            <a:r>
              <a:rPr lang="en-US" dirty="0"/>
              <a:t>5</a:t>
            </a:r>
            <a:r>
              <a:rPr lang="en-US" baseline="30000" dirty="0"/>
              <a:t>x+2</a:t>
            </a:r>
            <a:r>
              <a:rPr lang="en-US" dirty="0"/>
              <a:t> + 3 = 25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a · 2</a:t>
            </a:r>
            <a:r>
              <a:rPr lang="en-US" baseline="30000" dirty="0" smtClean="0"/>
              <a:t>x</a:t>
            </a:r>
          </a:p>
          <a:p>
            <a:endParaRPr lang="en-US" baseline="30000" dirty="0" smtClean="0"/>
          </a:p>
          <a:p>
            <a:pPr lvl="1"/>
            <a:r>
              <a:rPr lang="en-US" dirty="0" smtClean="0"/>
              <a:t>y-intercept = a</a:t>
            </a:r>
          </a:p>
          <a:p>
            <a:pPr lvl="1"/>
            <a:r>
              <a:rPr lang="en-US" dirty="0" smtClean="0"/>
              <a:t>x-axis is the asymptote of graph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Solve Exponential and Logarithmic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Logarithmic </a:t>
            </a:r>
            <a:r>
              <a:rPr lang="en-US" dirty="0"/>
              <a:t>Equations</a:t>
            </a:r>
            <a:endParaRPr lang="en-US" dirty="0" smtClean="0"/>
          </a:p>
          <a:p>
            <a:pPr lvl="1"/>
            <a:r>
              <a:rPr lang="en-US" dirty="0" smtClean="0"/>
              <a:t>Method 1) if the bases are equal, then logs are equal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3</a:t>
            </a:r>
            <a:r>
              <a:rPr lang="en-US" dirty="0" smtClean="0"/>
              <a:t> (5x – 1) = log</a:t>
            </a:r>
            <a:r>
              <a:rPr lang="en-US" baseline="-25000" dirty="0" smtClean="0"/>
              <a:t>3</a:t>
            </a:r>
            <a:r>
              <a:rPr lang="en-US" dirty="0" smtClean="0"/>
              <a:t> (x + 7)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Solve Exponential and Logarithmic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Solving Logarithmic </a:t>
            </a:r>
            <a:r>
              <a:rPr lang="en-US" dirty="0"/>
              <a:t>Equations</a:t>
            </a:r>
            <a:endParaRPr lang="en-US" dirty="0" smtClean="0"/>
          </a:p>
          <a:p>
            <a:pPr lvl="1"/>
            <a:r>
              <a:rPr lang="en-US" dirty="0" smtClean="0"/>
              <a:t>Method 2) </a:t>
            </a:r>
            <a:r>
              <a:rPr lang="en-US" dirty="0" err="1" smtClean="0"/>
              <a:t>exponentiating</a:t>
            </a:r>
            <a:r>
              <a:rPr lang="en-US" dirty="0" smtClean="0"/>
              <a:t> both sides</a:t>
            </a:r>
          </a:p>
          <a:p>
            <a:pPr lvl="2"/>
            <a:r>
              <a:rPr lang="en-US" dirty="0" smtClean="0"/>
              <a:t>Make both sides exponents with the base of the log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log</a:t>
            </a:r>
            <a:r>
              <a:rPr lang="en-US" baseline="-25000" dirty="0" smtClean="0"/>
              <a:t>4</a:t>
            </a:r>
            <a:r>
              <a:rPr lang="en-US" dirty="0" smtClean="0"/>
              <a:t> (x + 3) = 2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Solve Exponential and Logarithmic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−3)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=3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519 #</a:t>
                </a:r>
                <a:r>
                  <a:rPr lang="en-US" dirty="0" smtClean="0"/>
                  <a:t>3-43 every </a:t>
                </a:r>
                <a:r>
                  <a:rPr lang="en-US" dirty="0"/>
                  <a:t>other odd</a:t>
                </a:r>
                <a:r>
                  <a:rPr lang="en-US" dirty="0" smtClean="0"/>
                  <a:t>, 49, 53, </a:t>
                </a:r>
                <a:r>
                  <a:rPr lang="en-US" dirty="0"/>
                  <a:t>55, 57 + 5 = 20 </a:t>
                </a:r>
                <a:r>
                  <a:rPr lang="en-US" dirty="0" smtClean="0"/>
                  <a:t>total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b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742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7.7 Write and Apply Exponential and Power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as 2 points determine a line, so 2 points will determine an exponential equation.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Exponential Function</a:t>
            </a:r>
          </a:p>
          <a:p>
            <a:pPr lvl="1"/>
            <a:r>
              <a:rPr lang="en-US" dirty="0" smtClean="0"/>
              <a:t>y = a 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given 2 points</a:t>
            </a:r>
          </a:p>
          <a:p>
            <a:pPr lvl="1"/>
            <a:r>
              <a:rPr lang="en-US" dirty="0" smtClean="0"/>
              <a:t>Fill in both points to get two equations</a:t>
            </a:r>
          </a:p>
          <a:p>
            <a:pPr lvl="1"/>
            <a:r>
              <a:rPr lang="en-US" dirty="0" smtClean="0"/>
              <a:t>Solve for a and b by substitution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exponential function that goes through (-1, 0.0625) and (2, 32)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Steps if given a table of values</a:t>
            </a:r>
          </a:p>
          <a:p>
            <a:pPr lvl="1"/>
            <a:r>
              <a:rPr lang="en-US" dirty="0" smtClean="0"/>
              <a:t>Find </a:t>
            </a:r>
            <a:r>
              <a:rPr lang="en-US" dirty="0" err="1" smtClean="0"/>
              <a:t>ln</a:t>
            </a:r>
            <a:r>
              <a:rPr lang="en-US" dirty="0" smtClean="0"/>
              <a:t> y of all points</a:t>
            </a:r>
          </a:p>
          <a:p>
            <a:pPr lvl="1"/>
            <a:r>
              <a:rPr lang="en-US" dirty="0" smtClean="0"/>
              <a:t>Graph </a:t>
            </a:r>
            <a:r>
              <a:rPr lang="en-US" dirty="0" err="1" smtClean="0"/>
              <a:t>ln</a:t>
            </a:r>
            <a:r>
              <a:rPr lang="en-US" dirty="0" smtClean="0"/>
              <a:t> y </a:t>
            </a:r>
            <a:r>
              <a:rPr lang="en-US" dirty="0" err="1" smtClean="0"/>
              <a:t>vs</a:t>
            </a:r>
            <a:r>
              <a:rPr lang="en-US" dirty="0" smtClean="0"/>
              <a:t> x</a:t>
            </a:r>
          </a:p>
          <a:p>
            <a:pPr lvl="1"/>
            <a:r>
              <a:rPr lang="en-US" dirty="0" smtClean="0"/>
              <a:t>Draw the best fit straight line</a:t>
            </a:r>
          </a:p>
          <a:p>
            <a:pPr lvl="1"/>
            <a:r>
              <a:rPr lang="en-US" dirty="0" smtClean="0"/>
              <a:t>Pick two points on the line and find equation of line (remember to use </a:t>
            </a:r>
            <a:r>
              <a:rPr lang="en-US" dirty="0" err="1" smtClean="0"/>
              <a:t>ln</a:t>
            </a:r>
            <a:r>
              <a:rPr lang="en-US" dirty="0" smtClean="0"/>
              <a:t> y instead of just y)</a:t>
            </a:r>
          </a:p>
          <a:p>
            <a:pPr lvl="1"/>
            <a:r>
              <a:rPr lang="en-US" dirty="0" smtClean="0"/>
              <a:t>Solve for y</a:t>
            </a:r>
          </a:p>
          <a:p>
            <a:r>
              <a:rPr lang="en-US" dirty="0" smtClean="0"/>
              <a:t>OR use the </a:t>
            </a:r>
            <a:r>
              <a:rPr lang="en-US" dirty="0" err="1" smtClean="0"/>
              <a:t>ExpReg</a:t>
            </a:r>
            <a:r>
              <a:rPr lang="en-US" dirty="0" smtClean="0"/>
              <a:t> feature on a graphing calculator</a:t>
            </a:r>
          </a:p>
          <a:p>
            <a:pPr lvl="1"/>
            <a:r>
              <a:rPr lang="en-US" dirty="0" smtClean="0"/>
              <a:t>Enter points in STAT </a:t>
            </a:r>
            <a:r>
              <a:rPr lang="en-US" dirty="0" smtClean="0">
                <a:sym typeface="Wingdings" pitchFamily="2" charset="2"/>
              </a:rPr>
              <a:t> EDIT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Go to STAT  CALC  </a:t>
            </a:r>
            <a:r>
              <a:rPr lang="en-US" dirty="0" err="1" smtClean="0">
                <a:sym typeface="Wingdings" pitchFamily="2" charset="2"/>
              </a:rPr>
              <a:t>ExpReg</a:t>
            </a:r>
            <a:r>
              <a:rPr lang="en-US" dirty="0" smtClean="0">
                <a:sym typeface="Wingdings" pitchFamily="2" charset="2"/>
              </a:rPr>
              <a:t>  Enter  Enter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 Power Function</a:t>
            </a:r>
          </a:p>
          <a:p>
            <a:pPr lvl="1"/>
            <a:r>
              <a:rPr lang="en-US" dirty="0" smtClean="0"/>
              <a:t>y = a </a:t>
            </a:r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endParaRPr lang="en-US" baseline="30000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Steps are the </a:t>
            </a:r>
            <a:r>
              <a:rPr lang="en-US" smtClean="0"/>
              <a:t>same as </a:t>
            </a:r>
            <a:r>
              <a:rPr lang="en-US" dirty="0" smtClean="0"/>
              <a:t>for exponential function</a:t>
            </a:r>
          </a:p>
          <a:p>
            <a:pPr lvl="1"/>
            <a:r>
              <a:rPr lang="en-US" dirty="0" smtClean="0"/>
              <a:t>Fill in both points to get two equations</a:t>
            </a:r>
          </a:p>
          <a:p>
            <a:pPr lvl="1"/>
            <a:r>
              <a:rPr lang="en-US" dirty="0" smtClean="0"/>
              <a:t>Solve for a and b by substitution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power function through (3, 8) and (9, 12)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200150"/>
            <a:ext cx="41148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Exponential Growth Function</a:t>
            </a:r>
          </a:p>
          <a:p>
            <a:pPr lvl="1"/>
            <a:r>
              <a:rPr lang="en-US" dirty="0" smtClean="0"/>
              <a:t>y = a · 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– h </a:t>
            </a:r>
            <a:r>
              <a:rPr lang="en-US" dirty="0" smtClean="0"/>
              <a:t>+ k</a:t>
            </a:r>
          </a:p>
          <a:p>
            <a:pPr lvl="1"/>
            <a:endParaRPr lang="en-US" dirty="0" smtClean="0">
              <a:cs typeface="Arial" pitchFamily="34" charset="0"/>
            </a:endParaRPr>
          </a:p>
          <a:p>
            <a:r>
              <a:rPr lang="en-US" dirty="0" smtClean="0"/>
              <a:t>To graph</a:t>
            </a:r>
          </a:p>
          <a:p>
            <a:pPr lvl="1"/>
            <a:r>
              <a:rPr lang="en-US" dirty="0" smtClean="0"/>
              <a:t>Start with y = 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Multiply y-coordinates by a</a:t>
            </a:r>
          </a:p>
          <a:p>
            <a:pPr lvl="1"/>
            <a:r>
              <a:rPr lang="en-US" dirty="0" smtClean="0"/>
              <a:t>Move up k and right h</a:t>
            </a:r>
          </a:p>
          <a:p>
            <a:pPr lvl="1"/>
            <a:r>
              <a:rPr lang="en-US" dirty="0" smtClean="0"/>
              <a:t>(or make table of values)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267200" y="1200150"/>
            <a:ext cx="48768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Properties of the graph</a:t>
            </a:r>
          </a:p>
          <a:p>
            <a:endParaRPr lang="en-US" dirty="0" smtClean="0"/>
          </a:p>
          <a:p>
            <a:r>
              <a:rPr lang="en-US" dirty="0" smtClean="0"/>
              <a:t>y-intercept = a (if h and k=0)</a:t>
            </a:r>
          </a:p>
          <a:p>
            <a:r>
              <a:rPr lang="en-US" dirty="0" smtClean="0"/>
              <a:t>y = k is asymptote</a:t>
            </a:r>
          </a:p>
          <a:p>
            <a:r>
              <a:rPr lang="en-US" dirty="0" smtClean="0"/>
              <a:t>Domain is all real numbers</a:t>
            </a:r>
          </a:p>
          <a:p>
            <a:r>
              <a:rPr lang="en-US" dirty="0" smtClean="0"/>
              <a:t>Range </a:t>
            </a:r>
          </a:p>
          <a:p>
            <a:pPr lvl="1"/>
            <a:r>
              <a:rPr lang="en-US" dirty="0" smtClean="0"/>
              <a:t>y &gt; k if a &gt; 0</a:t>
            </a:r>
          </a:p>
          <a:p>
            <a:pPr lvl="1"/>
            <a:r>
              <a:rPr lang="en-US" dirty="0" smtClean="0"/>
              <a:t>y &lt; k if a &lt;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Steps if given a table of values</a:t>
            </a:r>
          </a:p>
          <a:p>
            <a:pPr lvl="1"/>
            <a:r>
              <a:rPr lang="en-US" dirty="0" smtClean="0"/>
              <a:t>Find </a:t>
            </a:r>
            <a:r>
              <a:rPr lang="en-US" dirty="0" err="1" smtClean="0"/>
              <a:t>ln</a:t>
            </a:r>
            <a:r>
              <a:rPr lang="en-US" dirty="0" smtClean="0"/>
              <a:t> y  and </a:t>
            </a:r>
            <a:r>
              <a:rPr lang="en-US" dirty="0" err="1" smtClean="0"/>
              <a:t>ln</a:t>
            </a:r>
            <a:r>
              <a:rPr lang="en-US" dirty="0" smtClean="0"/>
              <a:t> x of all points</a:t>
            </a:r>
          </a:p>
          <a:p>
            <a:pPr lvl="1"/>
            <a:r>
              <a:rPr lang="en-US" dirty="0" smtClean="0"/>
              <a:t>Graph </a:t>
            </a:r>
            <a:r>
              <a:rPr lang="en-US" dirty="0" err="1" smtClean="0"/>
              <a:t>ln</a:t>
            </a:r>
            <a:r>
              <a:rPr lang="en-US" dirty="0" smtClean="0"/>
              <a:t> 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ln</a:t>
            </a:r>
            <a:r>
              <a:rPr lang="en-US" dirty="0" smtClean="0"/>
              <a:t> x</a:t>
            </a:r>
          </a:p>
          <a:p>
            <a:pPr lvl="1"/>
            <a:r>
              <a:rPr lang="en-US" dirty="0" smtClean="0"/>
              <a:t>Draw the best fit straight line</a:t>
            </a:r>
          </a:p>
          <a:p>
            <a:pPr lvl="1"/>
            <a:r>
              <a:rPr lang="en-US" dirty="0" smtClean="0"/>
              <a:t>Pick two points on the line and find equation of line (remember to use </a:t>
            </a:r>
            <a:r>
              <a:rPr lang="en-US" dirty="0" err="1" smtClean="0"/>
              <a:t>ln</a:t>
            </a:r>
            <a:r>
              <a:rPr lang="en-US" dirty="0" smtClean="0"/>
              <a:t> y and </a:t>
            </a:r>
            <a:r>
              <a:rPr lang="en-US" dirty="0" err="1" smtClean="0"/>
              <a:t>ln</a:t>
            </a:r>
            <a:r>
              <a:rPr lang="en-US" dirty="0" smtClean="0"/>
              <a:t> x instead of just y)</a:t>
            </a:r>
          </a:p>
          <a:p>
            <a:pPr lvl="1"/>
            <a:r>
              <a:rPr lang="en-US" dirty="0" smtClean="0"/>
              <a:t>Solve for y</a:t>
            </a:r>
          </a:p>
          <a:p>
            <a:r>
              <a:rPr lang="en-US" dirty="0" smtClean="0"/>
              <a:t>OR use the </a:t>
            </a:r>
            <a:r>
              <a:rPr lang="en-US" dirty="0" err="1" smtClean="0"/>
              <a:t>PwrReg</a:t>
            </a:r>
            <a:r>
              <a:rPr lang="en-US" dirty="0" smtClean="0"/>
              <a:t> feature on a graphing calculator</a:t>
            </a:r>
          </a:p>
          <a:p>
            <a:pPr lvl="1"/>
            <a:r>
              <a:rPr lang="en-US" dirty="0" smtClean="0"/>
              <a:t>Enter points in STAT </a:t>
            </a:r>
            <a:r>
              <a:rPr lang="en-US" dirty="0" smtClean="0">
                <a:sym typeface="Wingdings" pitchFamily="2" charset="2"/>
              </a:rPr>
              <a:t> EDIT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Go to STAT  CALC  </a:t>
            </a:r>
            <a:r>
              <a:rPr lang="en-US" dirty="0" err="1" smtClean="0">
                <a:sym typeface="Wingdings" pitchFamily="2" charset="2"/>
              </a:rPr>
              <a:t>PwrReg</a:t>
            </a:r>
            <a:r>
              <a:rPr lang="en-US" dirty="0" smtClean="0">
                <a:sym typeface="Wingdings" pitchFamily="2" charset="2"/>
              </a:rPr>
              <a:t>  Enter  Enter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7.7 Write and Apply Exponential and Power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533 #3, 7, 11, 13, 15, 19, 23, 27, 33, 35</a:t>
            </a:r>
            <a:r>
              <a:rPr lang="en-US" dirty="0" smtClean="0"/>
              <a:t> + 5 = 15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7.7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543 choose 20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-26448"/>
            <a:ext cx="6172200" cy="600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9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</a:p>
          <a:p>
            <a:r>
              <a:rPr lang="en-US" dirty="0" smtClean="0"/>
              <a:t>y = 3 · 2</a:t>
            </a:r>
            <a:r>
              <a:rPr lang="en-US" baseline="30000" dirty="0" smtClean="0"/>
              <a:t>x – 3</a:t>
            </a:r>
            <a:r>
              <a:rPr lang="en-US" dirty="0" smtClean="0"/>
              <a:t> – 2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83" y="1204558"/>
            <a:ext cx="3946525" cy="394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Exponential Growth Model (word problems)</a:t>
            </a:r>
          </a:p>
          <a:p>
            <a:pPr lvl="1"/>
            <a:r>
              <a:rPr lang="en-US" dirty="0" smtClean="0"/>
              <a:t>y = a(1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2"/>
            <a:r>
              <a:rPr lang="en-US" dirty="0" smtClean="0"/>
              <a:t>y = current amount</a:t>
            </a:r>
          </a:p>
          <a:p>
            <a:pPr lvl="2"/>
            <a:r>
              <a:rPr lang="en-US" dirty="0" smtClean="0"/>
              <a:t>a = initial amount</a:t>
            </a:r>
          </a:p>
          <a:p>
            <a:pPr lvl="2"/>
            <a:r>
              <a:rPr lang="en-US" dirty="0" smtClean="0"/>
              <a:t>r = growth percent</a:t>
            </a:r>
          </a:p>
          <a:p>
            <a:pPr lvl="2"/>
            <a:r>
              <a:rPr lang="en-US" dirty="0" smtClean="0"/>
              <a:t>t =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Compound Interest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𝑛𝑡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2"/>
                <a:endParaRPr lang="en-US" dirty="0" smtClean="0"/>
              </a:p>
              <a:p>
                <a:pPr lvl="2"/>
                <a:r>
                  <a:rPr lang="en-US" dirty="0" smtClean="0"/>
                  <a:t>A = current amount</a:t>
                </a:r>
              </a:p>
              <a:p>
                <a:pPr lvl="2"/>
                <a:r>
                  <a:rPr lang="en-US" dirty="0" smtClean="0"/>
                  <a:t>P = principle (initial amount)</a:t>
                </a:r>
              </a:p>
              <a:p>
                <a:pPr lvl="2"/>
                <a:r>
                  <a:rPr lang="en-US" dirty="0" smtClean="0"/>
                  <a:t>r = percentage rate</a:t>
                </a:r>
              </a:p>
              <a:p>
                <a:pPr lvl="2"/>
                <a:r>
                  <a:rPr lang="en-US" dirty="0" smtClean="0"/>
                  <a:t>n = number of times compounded per year</a:t>
                </a:r>
              </a:p>
              <a:p>
                <a:pPr lvl="2"/>
                <a:r>
                  <a:rPr lang="en-US" dirty="0" smtClean="0"/>
                  <a:t>t = time in years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8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</a:t>
            </a:r>
            <a:r>
              <a:rPr lang="en-US" dirty="0"/>
              <a:t>Graph Exponential Growth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you put $200 into a CD that earns 4% interest, how much money will you have after 2 years if you compound the interest monthly? daily?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482 #1, 5, 7, 9, 13, 17, 19, 21, 27, 29, 35, </a:t>
            </a:r>
            <a:r>
              <a:rPr lang="en-US" dirty="0" smtClean="0"/>
              <a:t>37 + 3 = 15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37156</TotalTime>
  <Words>2410</Words>
  <Application>Microsoft Office PowerPoint</Application>
  <PresentationFormat>On-screen Show (16:9)</PresentationFormat>
  <Paragraphs>456</Paragraphs>
  <Slides>53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Technic</vt:lpstr>
      <vt:lpstr>Exponential and Logarithmic Functions</vt:lpstr>
      <vt:lpstr>PowerPoint Presentation</vt:lpstr>
      <vt:lpstr>7.1 Graph Exponential Growth Functions</vt:lpstr>
      <vt:lpstr>7.1 Graph Exponential Growth Functions</vt:lpstr>
      <vt:lpstr>7.1 Graph Exponential Growth Functions</vt:lpstr>
      <vt:lpstr>7.1 Graph Exponential Growth Functions</vt:lpstr>
      <vt:lpstr>7.1 Graph Exponential Growth Functions</vt:lpstr>
      <vt:lpstr>7.1 Graph Exponential Growth Functions</vt:lpstr>
      <vt:lpstr>7.1 Graph Exponential Growth Functions</vt:lpstr>
      <vt:lpstr>Quiz</vt:lpstr>
      <vt:lpstr>7.2 Graph Exponential Decay Functions</vt:lpstr>
      <vt:lpstr>7.2 Graph Exponential Decay Functions</vt:lpstr>
      <vt:lpstr>7.2 Graph Exponential Decay Functions</vt:lpstr>
      <vt:lpstr>7.2 Graph Exponential Decay Functions</vt:lpstr>
      <vt:lpstr>Quiz</vt:lpstr>
      <vt:lpstr>7.3 Use Functions Involving e</vt:lpstr>
      <vt:lpstr>7.3 Use Functions Involving e</vt:lpstr>
      <vt:lpstr>7.3 Use Functions Involving e</vt:lpstr>
      <vt:lpstr>7.3 Use Functions Involving e</vt:lpstr>
      <vt:lpstr>7.3 Use Functions Involving e</vt:lpstr>
      <vt:lpstr>7.3 Use Functions Involving e</vt:lpstr>
      <vt:lpstr>7.3 Use Functions Involving e</vt:lpstr>
      <vt:lpstr>Quiz</vt:lpstr>
      <vt:lpstr>7.4 Evaluate Logarithms and Graph Logarithmic Functions</vt:lpstr>
      <vt:lpstr>7.4 Evaluate Logarithms and Graph Logarithmic Functions</vt:lpstr>
      <vt:lpstr>7.4 Evaluate Logarithms and Graph Logarithmic Functions</vt:lpstr>
      <vt:lpstr>7.4 Evaluate Logarithms and Graph Logarithmic Functions</vt:lpstr>
      <vt:lpstr>7.4 Evaluate Logarithms and Graph Logarithmic Functions</vt:lpstr>
      <vt:lpstr>7.4 Evaluate Logarithms and Graph Logarithmic Functions</vt:lpstr>
      <vt:lpstr>7.4 Evaluate Logarithms and Graph Logarithmic Functions</vt:lpstr>
      <vt:lpstr>7.4 Evaluate Logarithms and Graph Logarithmic Functions</vt:lpstr>
      <vt:lpstr>Quiz</vt:lpstr>
      <vt:lpstr>7.5 Apply Properties of Logarithms</vt:lpstr>
      <vt:lpstr>7.5 Apply Properties of Logarithms</vt:lpstr>
      <vt:lpstr>7.5 Apply Properties of Logarithms</vt:lpstr>
      <vt:lpstr>7.5 Apply Properties of Logarithms</vt:lpstr>
      <vt:lpstr>Quiz</vt:lpstr>
      <vt:lpstr>7.6 Solve Exponential and Logarithmic Equations</vt:lpstr>
      <vt:lpstr>7.6 Solve Exponential and Logarithmic Equations</vt:lpstr>
      <vt:lpstr>7.6 Solve Exponential and Logarithmic Equations</vt:lpstr>
      <vt:lpstr>7.6 Solve Exponential and Logarithmic Equations</vt:lpstr>
      <vt:lpstr>7.6 Solve Exponential and Logarithmic Equations</vt:lpstr>
      <vt:lpstr>Quiz</vt:lpstr>
      <vt:lpstr>7.7 Write and Apply Exponential and Power Functions</vt:lpstr>
      <vt:lpstr>7.7 Write and Apply Exponential and Power Functions</vt:lpstr>
      <vt:lpstr>7.7 Write and Apply Exponential and Power Functions</vt:lpstr>
      <vt:lpstr>7.7 Write and Apply Exponential and Power Functions</vt:lpstr>
      <vt:lpstr>7.7 Write and Apply Exponential and Power Functions</vt:lpstr>
      <vt:lpstr>7.7 Write and Apply Exponential and Power Functions</vt:lpstr>
      <vt:lpstr>7.7 Write and Apply Exponential and Power Functions</vt:lpstr>
      <vt:lpstr>7.7 Write and Apply Exponential and Power Functions</vt:lpstr>
      <vt:lpstr>Quiz</vt:lpstr>
      <vt:lpstr>7.Review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and Logarithmic Functions</dc:title>
  <dc:creator>Richard  Wright</dc:creator>
  <cp:lastModifiedBy>Richard Wright</cp:lastModifiedBy>
  <cp:revision>240</cp:revision>
  <dcterms:created xsi:type="dcterms:W3CDTF">2009-12-03T20:15:28Z</dcterms:created>
  <dcterms:modified xsi:type="dcterms:W3CDTF">2014-05-22T12:40:00Z</dcterms:modified>
</cp:coreProperties>
</file>